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2" r:id="rId2"/>
    <p:sldId id="976" r:id="rId3"/>
    <p:sldId id="969" r:id="rId4"/>
    <p:sldId id="977" r:id="rId5"/>
    <p:sldId id="433" r:id="rId6"/>
    <p:sldId id="967" r:id="rId7"/>
    <p:sldId id="274" r:id="rId8"/>
    <p:sldId id="271" r:id="rId9"/>
    <p:sldId id="968" r:id="rId10"/>
    <p:sldId id="979" r:id="rId11"/>
    <p:sldId id="259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DCDC"/>
    <a:srgbClr val="F1F6FD"/>
    <a:srgbClr val="FEEBDB"/>
    <a:srgbClr val="DBEEF4"/>
    <a:srgbClr val="F3C644"/>
    <a:srgbClr val="C60000"/>
    <a:srgbClr val="1C539A"/>
    <a:srgbClr val="C600EA"/>
    <a:srgbClr val="61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>
      <p:cViewPr varScale="1">
        <p:scale>
          <a:sx n="82" d="100"/>
          <a:sy n="82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315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5CB46EC-5547-437B-B60D-C671C4FF4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2D30B9F-8DB6-4B40-80DE-389E79887A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B099-8A51-42A8-A6CF-55339455DFCD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102D4B1-2FCB-4A02-87F0-043D72012C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936A07-BDE6-4AE8-92AF-AB04630C31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403AD-012D-48AF-8F44-0C29A5E0F2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3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D24F1-94AA-49B6-BE7C-48D74A936CA5}" type="datetimeFigureOut">
              <a:rPr kumimoji="1" lang="ja-JP" altLang="en-US" smtClean="0"/>
              <a:t>2021/4/27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D0626-497A-4936-A06D-98DF5E7E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60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9258782-C9F1-40EA-9551-8732DA94B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581" y="4961001"/>
            <a:ext cx="628165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9C014C-C111-495F-B3A4-9424304D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0954" y="6490515"/>
            <a:ext cx="2484119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FF28A58-3093-405C-81F6-AAC7032085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25" y="2950388"/>
            <a:ext cx="1905000" cy="95250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89E94AA0-D72C-43F3-B7FC-1B75FBF2AF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5683" y="1253415"/>
            <a:ext cx="6515797" cy="2237562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マスタータイトルの書式設定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5668446-CC03-4D82-ABF8-0F3B22B8E6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615" y="149283"/>
            <a:ext cx="984970" cy="372426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C637984-EC3E-49F4-A44C-D509B64A9EB7}"/>
              </a:ext>
            </a:extLst>
          </p:cNvPr>
          <p:cNvGrpSpPr/>
          <p:nvPr userDrawn="1"/>
        </p:nvGrpSpPr>
        <p:grpSpPr>
          <a:xfrm>
            <a:off x="1336035" y="3616554"/>
            <a:ext cx="9935095" cy="101267"/>
            <a:chOff x="838202" y="1410808"/>
            <a:chExt cx="9935095" cy="101267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5C0BFF7-E4E6-49AD-8BDD-BA1D44E4924E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0984A05-55A3-4513-AE53-D3A4EBBBB788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138450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タイトル 1">
            <a:extLst>
              <a:ext uri="{FF2B5EF4-FFF2-40B4-BE49-F238E27FC236}">
                <a16:creationId xmlns:a16="http://schemas.microsoft.com/office/drawing/2014/main" id="{BB7ED98C-F910-42D9-A5A2-AF94E42B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846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17" name="タイトル 1">
            <a:extLst>
              <a:ext uri="{FF2B5EF4-FFF2-40B4-BE49-F238E27FC236}">
                <a16:creationId xmlns:a16="http://schemas.microsoft.com/office/drawing/2014/main" id="{58D20FCE-68CB-4525-B8B1-F9C7F8FEF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864EE0-DB94-4AD4-A1B9-DB021C059168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42A887A8-E4B2-4CAB-9BB9-51B5374F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E7518B22-0C3E-4234-ABDC-26ED15D02D1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2350ECE-CD8C-486B-8E1A-07A513811DB1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DC16BE5-15EA-4430-8A51-9CE9FE2064C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3A9D4C7A-9ACD-4374-9937-04577CA0E594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1BD72CD2-3457-4457-A6E6-317B1777770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5" name="タイトル 1">
            <a:extLst>
              <a:ext uri="{FF2B5EF4-FFF2-40B4-BE49-F238E27FC236}">
                <a16:creationId xmlns:a16="http://schemas.microsoft.com/office/drawing/2014/main" id="{37FBADB3-AEF7-4B8D-9FE3-8A896CB0B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463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D6746-24D4-47E4-B7C4-B2B65B3C0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4916" y="1437845"/>
            <a:ext cx="4951611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542F23-C01F-4059-99F6-B69F4D874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437845"/>
            <a:ext cx="4928750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997263-3E1F-4B81-A66E-B87B1C4E2D9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2" name="スライド番号プレースホルダー 5">
            <a:extLst>
              <a:ext uri="{FF2B5EF4-FFF2-40B4-BE49-F238E27FC236}">
                <a16:creationId xmlns:a16="http://schemas.microsoft.com/office/drawing/2014/main" id="{BFDAB7F0-93B2-4A68-BF77-166FADAE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088AAF-A48B-445B-89B8-4A8720ABC618}"/>
              </a:ext>
            </a:extLst>
          </p:cNvPr>
          <p:cNvSpPr/>
          <p:nvPr userDrawn="1"/>
        </p:nvSpPr>
        <p:spPr>
          <a:xfrm>
            <a:off x="881150" y="1446158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A6A1081-9B14-4565-85FD-576F2FEA51BD}"/>
              </a:ext>
            </a:extLst>
          </p:cNvPr>
          <p:cNvSpPr/>
          <p:nvPr userDrawn="1"/>
        </p:nvSpPr>
        <p:spPr>
          <a:xfrm>
            <a:off x="6099464" y="1442964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D9A7DDE-F749-48D5-A97D-6518DAA0E073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F30603-CCEB-4B6B-8AB9-9D85F76EB93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1451A09-F662-4BD3-9612-CD95AD2A82E9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8ED32A35-DE57-4D69-BAD6-00419A47778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A1495BD6-A6BC-4264-87F5-66201966F6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33" name="タイトル 1">
            <a:extLst>
              <a:ext uri="{FF2B5EF4-FFF2-40B4-BE49-F238E27FC236}">
                <a16:creationId xmlns:a16="http://schemas.microsoft.com/office/drawing/2014/main" id="{787B584A-DB16-468E-AB33-01580A3D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551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973E2-1F6F-4C7B-9E0C-86E3595E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BB6D092-B213-4AAA-A78D-A095EE7142CD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7AD2A47C-9343-436C-A9EB-2B1D70D9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C9C1B68-7008-4145-A0C9-145EC6EE8A6A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B4BC639-FB4F-4E73-AA95-06386590DAD9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DDAB668-B1B1-47A9-85D7-B1BDA3FA148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0892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99C570-5DA7-4F10-8DEC-F6521360A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454727"/>
            <a:ext cx="5615045" cy="44063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50DC9C-A44C-48EB-9038-22AAFBC5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480" y="1454861"/>
            <a:ext cx="3932237" cy="44142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68C7599-B902-446A-8C29-E3CE0A7FB7F9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25818765-6D7F-425B-91EF-E48EF8EF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B67C87E-6C8E-4AA3-BF83-75EF21844690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048A85D-E2E0-40F2-AF06-928253C9598A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C26A4E8-9C3D-497B-B62E-1B097CAB062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3" name="タイトル 1">
            <a:extLst>
              <a:ext uri="{FF2B5EF4-FFF2-40B4-BE49-F238E27FC236}">
                <a16:creationId xmlns:a16="http://schemas.microsoft.com/office/drawing/2014/main" id="{E02ADD6A-43DE-4E3D-8AC6-574515F4A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75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3F3D6D-282C-410C-BB86-0D9AF2690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479665"/>
            <a:ext cx="10091652" cy="4697298"/>
          </a:xfrm>
        </p:spPr>
        <p:txBody>
          <a:bodyPr vert="eaVert"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C11DBC9-1795-469E-99A3-56E593F5FA8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D094A1FA-FE8F-4AC6-AAEC-9F41A620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197DEC4-9860-4AE6-83F2-5081BBFA055D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3CCCA51-8B8B-4807-BB73-40A6A0FDA212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EA516B8-1FE2-4C4C-8626-EE0C4F26FC45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1" name="タイトル 1">
            <a:extLst>
              <a:ext uri="{FF2B5EF4-FFF2-40B4-BE49-F238E27FC236}">
                <a16:creationId xmlns:a16="http://schemas.microsoft.com/office/drawing/2014/main" id="{32441B57-5054-4AB8-A9FF-F57A3C9E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57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312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905D0D-38FC-4EC1-B26E-40D4D7D0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D96779-2803-49D7-9301-C067EB182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D75782A-2C72-4008-A9FA-250887910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/>
          <a:lstStyle>
            <a:lvl1pPr>
              <a:defRPr sz="1000" b="0"/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A750257C-15BA-40FC-9279-F0AE8686A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24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60" r:id="rId9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zettalinx.co.jp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字幕 1">
            <a:extLst>
              <a:ext uri="{FF2B5EF4-FFF2-40B4-BE49-F238E27FC236}">
                <a16:creationId xmlns:a16="http://schemas.microsoft.com/office/drawing/2014/main" id="{488C88A5-42FF-4FD5-A38A-208470BB7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25742" y="3816885"/>
            <a:ext cx="1296955" cy="365125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2020/11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DE106D-3918-47C8-9E08-CAB6B8317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AD221FAE-F6D7-46D7-8D67-A939A4B36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4947" y="2416986"/>
            <a:ext cx="10580914" cy="119431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br>
              <a:rPr kumimoji="1"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いすみ市のよいところを紹介するロボットを作ろう</a:t>
            </a:r>
            <a:br>
              <a: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98591DD-414B-4D37-ABA8-9A979B76E9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3209" y="240138"/>
            <a:ext cx="4550758" cy="156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5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09"/>
            <a:ext cx="563879" cy="365125"/>
          </a:xfrm>
        </p:spPr>
        <p:txBody>
          <a:bodyPr/>
          <a:lstStyle/>
          <a:p>
            <a:fld id="{7A3FCCDC-CA25-40AD-8243-D24043143EF8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ワークシート①</a:t>
            </a:r>
            <a:endParaRPr kumimoji="1" lang="ja-JP" altLang="en-US" sz="16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C72194D-3C1F-4E8D-842E-F72E22208D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57560" y="1953212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EF1C9E7-EDB4-49ED-8B94-AAF68E77A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2691070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76BC7B2-CD2D-4D5D-B700-3842F7457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3409170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BEC8A3-CF14-40AC-9E76-1115CCB9A684}"/>
              </a:ext>
            </a:extLst>
          </p:cNvPr>
          <p:cNvSpPr/>
          <p:nvPr/>
        </p:nvSpPr>
        <p:spPr>
          <a:xfrm>
            <a:off x="4432041" y="1841182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コンテンツ プレースホルダー 1">
            <a:extLst>
              <a:ext uri="{FF2B5EF4-FFF2-40B4-BE49-F238E27FC236}">
                <a16:creationId xmlns:a16="http://schemas.microsoft.com/office/drawing/2014/main" id="{CC14939F-CC70-4D6B-8CF9-FA8951A62362}"/>
              </a:ext>
            </a:extLst>
          </p:cNvPr>
          <p:cNvSpPr txBox="1">
            <a:spLocks/>
          </p:cNvSpPr>
          <p:nvPr/>
        </p:nvSpPr>
        <p:spPr>
          <a:xfrm>
            <a:off x="953796" y="2028574"/>
            <a:ext cx="2414548" cy="462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/>
              <a:t>だれに？</a:t>
            </a:r>
          </a:p>
        </p:txBody>
      </p:sp>
      <p:sp>
        <p:nvSpPr>
          <p:cNvPr id="19" name="コンテンツ プレースホルダー 1">
            <a:extLst>
              <a:ext uri="{FF2B5EF4-FFF2-40B4-BE49-F238E27FC236}">
                <a16:creationId xmlns:a16="http://schemas.microsoft.com/office/drawing/2014/main" id="{0343FE74-0A09-47F5-BC51-1802DB538EBF}"/>
              </a:ext>
            </a:extLst>
          </p:cNvPr>
          <p:cNvSpPr txBox="1">
            <a:spLocks/>
          </p:cNvSpPr>
          <p:nvPr/>
        </p:nvSpPr>
        <p:spPr>
          <a:xfrm>
            <a:off x="944464" y="2779772"/>
            <a:ext cx="3552887" cy="4488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どんなこと事を知らせる？</a:t>
            </a:r>
          </a:p>
        </p:txBody>
      </p:sp>
      <p:sp>
        <p:nvSpPr>
          <p:cNvPr id="20" name="コンテンツ プレースホルダー 1">
            <a:extLst>
              <a:ext uri="{FF2B5EF4-FFF2-40B4-BE49-F238E27FC236}">
                <a16:creationId xmlns:a16="http://schemas.microsoft.com/office/drawing/2014/main" id="{70C61871-3C7C-4EEE-86F0-F3A2E673DBE3}"/>
              </a:ext>
            </a:extLst>
          </p:cNvPr>
          <p:cNvSpPr txBox="1">
            <a:spLocks/>
          </p:cNvSpPr>
          <p:nvPr/>
        </p:nvSpPr>
        <p:spPr>
          <a:xfrm>
            <a:off x="953796" y="3481234"/>
            <a:ext cx="3095684" cy="459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ロボットをどこに置く？</a:t>
            </a:r>
            <a:endParaRPr lang="en-US" altLang="ja-JP" sz="2400" dirty="0"/>
          </a:p>
          <a:p>
            <a:pPr>
              <a:buSzPct val="200000"/>
            </a:pP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JP" altLang="en-US" sz="24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E5ED2B1-24EA-4605-8A20-81A4FB7EDBC1}"/>
              </a:ext>
            </a:extLst>
          </p:cNvPr>
          <p:cNvSpPr/>
          <p:nvPr/>
        </p:nvSpPr>
        <p:spPr>
          <a:xfrm>
            <a:off x="4432040" y="2605299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1522399-B45B-4B68-8070-22CF8AED6660}"/>
              </a:ext>
            </a:extLst>
          </p:cNvPr>
          <p:cNvSpPr/>
          <p:nvPr/>
        </p:nvSpPr>
        <p:spPr>
          <a:xfrm>
            <a:off x="4432040" y="3350757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6A50FE50-DA61-46F6-AFCD-C22E4637DB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4174962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1" name="コンテンツ プレースホルダー 1">
            <a:extLst>
              <a:ext uri="{FF2B5EF4-FFF2-40B4-BE49-F238E27FC236}">
                <a16:creationId xmlns:a16="http://schemas.microsoft.com/office/drawing/2014/main" id="{E346C84B-FF4F-4D7E-A39F-42A047D95793}"/>
              </a:ext>
            </a:extLst>
          </p:cNvPr>
          <p:cNvSpPr txBox="1">
            <a:spLocks/>
          </p:cNvSpPr>
          <p:nvPr/>
        </p:nvSpPr>
        <p:spPr>
          <a:xfrm>
            <a:off x="934213" y="4221617"/>
            <a:ext cx="3411852" cy="459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ロボットの言葉や動きは？</a:t>
            </a:r>
            <a:endParaRPr lang="en-US" altLang="ja-JP" sz="2400" dirty="0"/>
          </a:p>
          <a:p>
            <a:pPr>
              <a:buSzPct val="200000"/>
            </a:pPr>
            <a:r>
              <a:rPr lang="en-US" altLang="ja-JP" sz="2000" dirty="0">
                <a:solidFill>
                  <a:srgbClr val="FF0000"/>
                </a:solidFill>
              </a:rPr>
              <a:t>※</a:t>
            </a:r>
            <a:r>
              <a:rPr lang="ja-JP" altLang="en-US" sz="2000" dirty="0">
                <a:solidFill>
                  <a:srgbClr val="FF0000"/>
                </a:solidFill>
              </a:rPr>
              <a:t>言葉は、できるだけ短く（</a:t>
            </a:r>
            <a:r>
              <a:rPr lang="en-US" altLang="ja-JP" sz="2000" dirty="0">
                <a:solidFill>
                  <a:srgbClr val="FF0000"/>
                </a:solidFill>
              </a:rPr>
              <a:t>2</a:t>
            </a:r>
            <a:r>
              <a:rPr lang="ja-JP" altLang="en-US" sz="2000" dirty="0">
                <a:solidFill>
                  <a:srgbClr val="FF0000"/>
                </a:solidFill>
              </a:rPr>
              <a:t>５字くらい）しよう。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011F569-50B6-4CEC-9BE4-0CA4DF9456A8}"/>
              </a:ext>
            </a:extLst>
          </p:cNvPr>
          <p:cNvSpPr/>
          <p:nvPr/>
        </p:nvSpPr>
        <p:spPr>
          <a:xfrm>
            <a:off x="4432040" y="4136873"/>
            <a:ext cx="7198045" cy="2503414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8CE57DA-1ADC-42BE-A100-0564D92B578D}"/>
              </a:ext>
            </a:extLst>
          </p:cNvPr>
          <p:cNvSpPr txBox="1">
            <a:spLocks/>
          </p:cNvSpPr>
          <p:nvPr/>
        </p:nvSpPr>
        <p:spPr>
          <a:xfrm>
            <a:off x="642266" y="1279526"/>
            <a:ext cx="11040050" cy="657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調べたことを整理して、いすみ市のよいところを紹介するロボットを作ろう。</a:t>
            </a:r>
          </a:p>
          <a:p>
            <a:pPr defTabSz="914400">
              <a:lnSpc>
                <a:spcPct val="110000"/>
              </a:lnSpc>
            </a:pPr>
            <a:endParaRPr lang="ja-JP" altLang="en-US" sz="2400" dirty="0">
              <a:highlight>
                <a:srgbClr val="DCDCD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38974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517C60C-719B-4B60-B3F2-850F1D8C18CF}"/>
              </a:ext>
            </a:extLst>
          </p:cNvPr>
          <p:cNvSpPr txBox="1"/>
          <p:nvPr/>
        </p:nvSpPr>
        <p:spPr>
          <a:xfrm>
            <a:off x="9134669" y="5550998"/>
            <a:ext cx="2974203" cy="1170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ゼッタリンクス株式会社</a:t>
            </a:r>
            <a:endParaRPr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〒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116-0013</a:t>
            </a:r>
          </a:p>
          <a:p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東京都荒川区西日暮里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5-14-4</a:t>
            </a:r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KY</a:t>
            </a:r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ビル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階</a:t>
            </a:r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r>
              <a:rPr lang="ja-JP" altLang="en-US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階</a:t>
            </a:r>
            <a:endParaRPr lang="en-US" altLang="ja-JP" sz="105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TEL:03-5615-3761</a:t>
            </a:r>
          </a:p>
          <a:p>
            <a:r>
              <a:rPr lang="en-US" altLang="ja-JP" sz="105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FAX:03-5615-3762</a:t>
            </a:r>
            <a:endParaRPr lang="ja-JP" altLang="en-US" sz="105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テキスト ボックス 5">
            <a:hlinkClick r:id="rId2"/>
            <a:extLst>
              <a:ext uri="{FF2B5EF4-FFF2-40B4-BE49-F238E27FC236}">
                <a16:creationId xmlns:a16="http://schemas.microsoft.com/office/drawing/2014/main" id="{0A3757EF-8C6A-4246-A03A-3C66B0F3AB21}"/>
              </a:ext>
            </a:extLst>
          </p:cNvPr>
          <p:cNvSpPr txBox="1"/>
          <p:nvPr/>
        </p:nvSpPr>
        <p:spPr>
          <a:xfrm>
            <a:off x="5330406" y="3986359"/>
            <a:ext cx="1531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schemeClr val="bg1">
                    <a:lumMod val="65000"/>
                  </a:schemeClr>
                </a:solidFill>
              </a:rPr>
              <a:t>zettalinx.co.jp</a:t>
            </a:r>
            <a:endParaRPr lang="ja-JP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図 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6E5C0EF-7A3F-4B46-8F53-5D5529D4E2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0" y="2952750"/>
            <a:ext cx="19050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733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29" y="1473797"/>
            <a:ext cx="5165574" cy="373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110" y="1473797"/>
            <a:ext cx="5074193" cy="373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スライド番号プレースホルダー 1">
            <a:extLst>
              <a:ext uri="{FF2B5EF4-FFF2-40B4-BE49-F238E27FC236}">
                <a16:creationId xmlns:a16="http://schemas.microsoft.com/office/drawing/2014/main" id="{7B0C0F26-78FF-4925-B505-EA0D2955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</p:spPr>
        <p:txBody>
          <a:bodyPr/>
          <a:lstStyle/>
          <a:p>
            <a:fld id="{2B82B13C-CD4B-4BB9-8D7A-0BBB59F84094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1559E9-BB93-438D-B167-F5AAB0F4F0E9}"/>
              </a:ext>
            </a:extLst>
          </p:cNvPr>
          <p:cNvSpPr txBox="1"/>
          <p:nvPr/>
        </p:nvSpPr>
        <p:spPr>
          <a:xfrm>
            <a:off x="2322213" y="5369026"/>
            <a:ext cx="3655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highlight>
                  <a:srgbClr val="DCDCDC"/>
                </a:highlight>
                <a:latin typeface="+mj-lt"/>
              </a:rPr>
              <a:t>ホテル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3DA7449-401E-4F17-B7D4-98297D8112D2}"/>
              </a:ext>
            </a:extLst>
          </p:cNvPr>
          <p:cNvSpPr txBox="1"/>
          <p:nvPr/>
        </p:nvSpPr>
        <p:spPr>
          <a:xfrm>
            <a:off x="7855477" y="5369026"/>
            <a:ext cx="273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highlight>
                  <a:srgbClr val="DCDCDC"/>
                </a:highlight>
                <a:latin typeface="+mj-lt"/>
              </a:rPr>
              <a:t>商業施設</a:t>
            </a:r>
            <a:endParaRPr kumimoji="1" lang="ja-JP" altLang="en-US" sz="3600" b="1" dirty="0">
              <a:highlight>
                <a:srgbClr val="DCDCDC"/>
              </a:highlight>
              <a:latin typeface="+mj-lt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5DB1A5B-7CEB-41FB-B961-43439C77EFBB}"/>
              </a:ext>
            </a:extLst>
          </p:cNvPr>
          <p:cNvSpPr txBox="1"/>
          <p:nvPr/>
        </p:nvSpPr>
        <p:spPr>
          <a:xfrm>
            <a:off x="1178611" y="6128356"/>
            <a:ext cx="5517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+mj-lt"/>
              </a:rPr>
              <a:t>館内</a:t>
            </a:r>
            <a:r>
              <a:rPr lang="ja-JP" altLang="en-US" sz="2400" b="1" dirty="0">
                <a:latin typeface="+mj-lt"/>
              </a:rPr>
              <a:t>や施設</a:t>
            </a:r>
            <a:r>
              <a:rPr kumimoji="1" lang="ja-JP" altLang="en-US" sz="2400" b="1" dirty="0">
                <a:latin typeface="+mj-lt"/>
              </a:rPr>
              <a:t>の利用を多言語で案内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1C546FD-7394-4B64-A94B-0AA632F87707}"/>
              </a:ext>
            </a:extLst>
          </p:cNvPr>
          <p:cNvSpPr txBox="1"/>
          <p:nvPr/>
        </p:nvSpPr>
        <p:spPr>
          <a:xfrm>
            <a:off x="6463882" y="6102733"/>
            <a:ext cx="5517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+mj-lt"/>
              </a:rPr>
              <a:t>館内や周辺スポットを多言語で案内</a:t>
            </a:r>
          </a:p>
        </p:txBody>
      </p:sp>
      <p:sp>
        <p:nvSpPr>
          <p:cNvPr id="23" name="タイトル 1">
            <a:extLst>
              <a:ext uri="{FF2B5EF4-FFF2-40B4-BE49-F238E27FC236}">
                <a16:creationId xmlns:a16="http://schemas.microsoft.com/office/drawing/2014/main" id="{757099CC-C14F-4E0E-91F0-4BA1C2F1B2A3}"/>
              </a:ext>
            </a:extLst>
          </p:cNvPr>
          <p:cNvSpPr txBox="1">
            <a:spLocks/>
          </p:cNvSpPr>
          <p:nvPr/>
        </p:nvSpPr>
        <p:spPr>
          <a:xfrm>
            <a:off x="838201" y="365126"/>
            <a:ext cx="10091652" cy="723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/>
              <a:t>社会で活躍するロボット①</a:t>
            </a:r>
          </a:p>
        </p:txBody>
      </p:sp>
    </p:spTree>
    <p:extLst>
      <p:ext uri="{BB962C8B-B14F-4D97-AF65-F5344CB8AC3E}">
        <p14:creationId xmlns:p14="http://schemas.microsoft.com/office/powerpoint/2010/main" val="2219191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46" y="1442564"/>
            <a:ext cx="5205426" cy="351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スライド番号プレースホルダー 1">
            <a:extLst>
              <a:ext uri="{FF2B5EF4-FFF2-40B4-BE49-F238E27FC236}">
                <a16:creationId xmlns:a16="http://schemas.microsoft.com/office/drawing/2014/main" id="{7B0C0F26-78FF-4925-B505-EA0D2955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</p:spPr>
        <p:txBody>
          <a:bodyPr/>
          <a:lstStyle/>
          <a:p>
            <a:fld id="{2B82B13C-CD4B-4BB9-8D7A-0BBB59F84094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25AF563-8026-4096-9294-ADDE5AFC4BD9}"/>
              </a:ext>
            </a:extLst>
          </p:cNvPr>
          <p:cNvSpPr txBox="1"/>
          <p:nvPr/>
        </p:nvSpPr>
        <p:spPr>
          <a:xfrm>
            <a:off x="2493207" y="5252322"/>
            <a:ext cx="3102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highlight>
                  <a:srgbClr val="DCDCDC"/>
                </a:highlight>
                <a:latin typeface="+mj-lt"/>
              </a:rPr>
              <a:t>道の駅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B87BBE8-4566-43DC-8EBD-49563974ED10}"/>
              </a:ext>
            </a:extLst>
          </p:cNvPr>
          <p:cNvSpPr txBox="1"/>
          <p:nvPr/>
        </p:nvSpPr>
        <p:spPr>
          <a:xfrm>
            <a:off x="7165612" y="5297493"/>
            <a:ext cx="4787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highlight>
                  <a:srgbClr val="DCDCDC"/>
                </a:highlight>
                <a:latin typeface="+mj-lt"/>
              </a:rPr>
              <a:t>都営浅草線　新橋駅</a:t>
            </a:r>
            <a:endParaRPr kumimoji="1" lang="ja-JP" altLang="en-US" sz="3600" b="1" dirty="0">
              <a:highlight>
                <a:srgbClr val="DCDCDC"/>
              </a:highlight>
              <a:latin typeface="+mj-lt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26E5034-7699-4404-8C5D-61C3D9B0BA16}"/>
              </a:ext>
            </a:extLst>
          </p:cNvPr>
          <p:cNvSpPr txBox="1"/>
          <p:nvPr/>
        </p:nvSpPr>
        <p:spPr>
          <a:xfrm>
            <a:off x="838201" y="6008187"/>
            <a:ext cx="5864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+mj-lt"/>
              </a:rPr>
              <a:t>タッチパネルと連動して周辺の観光案内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26EADB2-1D09-4F23-B239-A36BBA40612F}"/>
              </a:ext>
            </a:extLst>
          </p:cNvPr>
          <p:cNvSpPr txBox="1"/>
          <p:nvPr/>
        </p:nvSpPr>
        <p:spPr>
          <a:xfrm>
            <a:off x="6833419" y="6054354"/>
            <a:ext cx="4787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+mj-lt"/>
              </a:rPr>
              <a:t>駅構内や観光場所を多言語で案内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3D55494-510D-4DB9-B1A8-30F80803D3B7}"/>
              </a:ext>
            </a:extLst>
          </p:cNvPr>
          <p:cNvSpPr txBox="1">
            <a:spLocks/>
          </p:cNvSpPr>
          <p:nvPr/>
        </p:nvSpPr>
        <p:spPr>
          <a:xfrm>
            <a:off x="838201" y="345465"/>
            <a:ext cx="10091652" cy="723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/>
              <a:t>社会で活躍するロボット②</a:t>
            </a:r>
          </a:p>
        </p:txBody>
      </p:sp>
      <p:pic>
        <p:nvPicPr>
          <p:cNvPr id="6" name="Picture 2" descr="画像：ロボット設置イメージ Sota">
            <a:extLst>
              <a:ext uri="{FF2B5EF4-FFF2-40B4-BE49-F238E27FC236}">
                <a16:creationId xmlns:a16="http://schemas.microsoft.com/office/drawing/2014/main" id="{D8477364-9F10-45C3-B2B8-90F13777C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83745"/>
            <a:ext cx="5857386" cy="347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904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 descr="C:\Users\1103508\Desktop\IMG_60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912" y="1460789"/>
            <a:ext cx="5315749" cy="354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スライド番号プレースホルダー 1">
            <a:extLst>
              <a:ext uri="{FF2B5EF4-FFF2-40B4-BE49-F238E27FC236}">
                <a16:creationId xmlns:a16="http://schemas.microsoft.com/office/drawing/2014/main" id="{7B0C0F26-78FF-4925-B505-EA0D2955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</p:spPr>
        <p:txBody>
          <a:bodyPr/>
          <a:lstStyle/>
          <a:p>
            <a:fld id="{2B82B13C-CD4B-4BB9-8D7A-0BBB59F84094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9216C45-E7C6-4053-9851-99C762090AE0}"/>
              </a:ext>
            </a:extLst>
          </p:cNvPr>
          <p:cNvSpPr txBox="1"/>
          <p:nvPr/>
        </p:nvSpPr>
        <p:spPr>
          <a:xfrm>
            <a:off x="2412690" y="5240779"/>
            <a:ext cx="254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>
                <a:highlight>
                  <a:srgbClr val="DCDCDC"/>
                </a:highlight>
                <a:latin typeface="+mj-lt"/>
              </a:rPr>
              <a:t>成田空港</a:t>
            </a:r>
            <a:endParaRPr kumimoji="1" lang="ja-JP" altLang="en-US" sz="3600" b="1" dirty="0">
              <a:highlight>
                <a:srgbClr val="DCDCDC"/>
              </a:highlight>
              <a:latin typeface="+mj-lt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4585CE9-E196-4291-9170-6C78165D1FA1}"/>
              </a:ext>
            </a:extLst>
          </p:cNvPr>
          <p:cNvSpPr txBox="1"/>
          <p:nvPr/>
        </p:nvSpPr>
        <p:spPr>
          <a:xfrm>
            <a:off x="8567187" y="5305810"/>
            <a:ext cx="160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highlight>
                  <a:srgbClr val="DCDCDC"/>
                </a:highlight>
                <a:latin typeface="+mj-lt"/>
              </a:rPr>
              <a:t>受付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A7F830D-7AD5-402F-8539-9FBEEFDD4DB3}"/>
              </a:ext>
            </a:extLst>
          </p:cNvPr>
          <p:cNvSpPr txBox="1"/>
          <p:nvPr/>
        </p:nvSpPr>
        <p:spPr>
          <a:xfrm>
            <a:off x="838201" y="5952141"/>
            <a:ext cx="4995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+mj-lt"/>
              </a:rPr>
              <a:t>電子看板の内容を多言語で案内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F58D441-8AFA-43F1-A482-B31ECA983780}"/>
              </a:ext>
            </a:extLst>
          </p:cNvPr>
          <p:cNvSpPr txBox="1"/>
          <p:nvPr/>
        </p:nvSpPr>
        <p:spPr>
          <a:xfrm>
            <a:off x="7261582" y="6050870"/>
            <a:ext cx="4220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+mj-lt"/>
              </a:rPr>
              <a:t>会社</a:t>
            </a:r>
            <a:r>
              <a:rPr kumimoji="1" lang="ja-JP" altLang="en-US" sz="2400" b="1" dirty="0">
                <a:latin typeface="+mj-lt"/>
              </a:rPr>
              <a:t>やイベントの受付で案内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CD19251-C510-4BB8-96A3-97B01C4CBF81}"/>
              </a:ext>
            </a:extLst>
          </p:cNvPr>
          <p:cNvSpPr txBox="1">
            <a:spLocks/>
          </p:cNvSpPr>
          <p:nvPr/>
        </p:nvSpPr>
        <p:spPr>
          <a:xfrm>
            <a:off x="838201" y="345465"/>
            <a:ext cx="10091652" cy="723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/>
              <a:t>社会で活躍するロボット③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28D37AE-ED51-421A-A112-84AD3F9941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940" y="1460789"/>
            <a:ext cx="6164019" cy="371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865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FBC247A-99C9-4679-ABA4-20AB510EF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5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28978816-AE71-4169-945B-FC92FFD2F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コミュニケーションロボット「</a:t>
            </a:r>
            <a:r>
              <a:rPr kumimoji="1" lang="en-US" altLang="ja-JP" dirty="0" err="1"/>
              <a:t>Sota</a:t>
            </a:r>
            <a:r>
              <a:rPr kumimoji="1" lang="ja-JP" altLang="en-US" dirty="0"/>
              <a:t>」は何ができるの？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DAE56CC-AD9A-4A14-9864-2C0B4D4C8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40" y="1697050"/>
            <a:ext cx="2924364" cy="461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6F8D2FBE-B21F-49DC-BB5B-01ED0B142D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770" b="50884"/>
          <a:stretch/>
        </p:blipFill>
        <p:spPr>
          <a:xfrm>
            <a:off x="1514113" y="1332732"/>
            <a:ext cx="2169975" cy="2482364"/>
          </a:xfrm>
          <a:prstGeom prst="rect">
            <a:avLst/>
          </a:prstGeom>
        </p:spPr>
      </p:pic>
      <p:sp>
        <p:nvSpPr>
          <p:cNvPr id="2" name="字幕 2">
            <a:extLst>
              <a:ext uri="{FF2B5EF4-FFF2-40B4-BE49-F238E27FC236}">
                <a16:creationId xmlns:a16="http://schemas.microsoft.com/office/drawing/2014/main" id="{D276C806-0DEC-46C7-ACDB-8071E65864DD}"/>
              </a:ext>
            </a:extLst>
          </p:cNvPr>
          <p:cNvSpPr txBox="1">
            <a:spLocks/>
          </p:cNvSpPr>
          <p:nvPr/>
        </p:nvSpPr>
        <p:spPr>
          <a:xfrm>
            <a:off x="7030965" y="6592026"/>
            <a:ext cx="4555742" cy="27273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ja-JP" altLang="en-US" sz="1100" dirty="0">
                <a:latin typeface="+mj-lt"/>
              </a:rPr>
              <a:t>引用：</a:t>
            </a:r>
            <a:r>
              <a:rPr lang="en-US" altLang="ja-JP" sz="1100" dirty="0">
                <a:latin typeface="+mj-lt"/>
              </a:rPr>
              <a:t>NTT</a:t>
            </a:r>
            <a:r>
              <a:rPr lang="ja-JP" altLang="en-US" sz="1100" dirty="0">
                <a:latin typeface="+mj-lt"/>
              </a:rPr>
              <a:t>東日本　操作説明資料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2C44ABFA-F5F7-4D9C-9CBC-D98442EDCD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884" r="51626"/>
          <a:stretch/>
        </p:blipFill>
        <p:spPr>
          <a:xfrm>
            <a:off x="7746622" y="4109661"/>
            <a:ext cx="2176448" cy="248236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9A16253D-4746-435D-AD90-D7DFC09490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770" b="50884"/>
          <a:stretch/>
        </p:blipFill>
        <p:spPr>
          <a:xfrm>
            <a:off x="7700546" y="1283119"/>
            <a:ext cx="2169975" cy="2482364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A5909C4F-A243-4327-8128-FD62E053F6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744" t="50884"/>
          <a:stretch/>
        </p:blipFill>
        <p:spPr>
          <a:xfrm>
            <a:off x="1592572" y="4153451"/>
            <a:ext cx="2081158" cy="2482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203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コンテンツ プレースホルダー 1">
            <a:extLst>
              <a:ext uri="{FF2B5EF4-FFF2-40B4-BE49-F238E27FC236}">
                <a16:creationId xmlns:a16="http://schemas.microsoft.com/office/drawing/2014/main" id="{DFA6311B-1296-4F69-A474-BD285B5ED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151" y="1260864"/>
            <a:ext cx="11040050" cy="3098227"/>
          </a:xfrm>
        </p:spPr>
        <p:txBody>
          <a:bodyPr>
            <a:normAutofit/>
          </a:bodyPr>
          <a:lstStyle/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プログラミングしなくてもできることがあるよ！</a:t>
            </a:r>
            <a:endParaRPr lang="en-US" altLang="ja-JP" sz="2600" dirty="0">
              <a:solidFill>
                <a:srgbClr val="000000"/>
              </a:solidFill>
              <a:effectLst/>
              <a:highlight>
                <a:srgbClr val="DCDCDC"/>
              </a:highlight>
              <a:ea typeface="UD デジタル 教科書体 NK-R" panose="02020400000000000000" pitchFamily="18" charset="-128"/>
              <a:cs typeface="ＭＳ 明朝" panose="02020609040205080304" pitchFamily="17" charset="-128"/>
            </a:endParaRPr>
          </a:p>
          <a:p>
            <a:pPr defTabSz="914400">
              <a:lnSpc>
                <a:spcPct val="110000"/>
              </a:lnSpc>
            </a:pP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しりとりしよう</a:t>
            </a:r>
            <a:r>
              <a:rPr lang="ja-JP" altLang="en-US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（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しりとりを終わるときは「終わり」と言います。</a:t>
            </a:r>
            <a:r>
              <a:rPr lang="ja-JP" altLang="en-US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）</a:t>
            </a:r>
            <a:endParaRPr lang="en-US" altLang="ja-JP" sz="2400" dirty="0">
              <a:solidFill>
                <a:srgbClr val="000000"/>
              </a:solidFill>
              <a:effectLst/>
              <a:ea typeface="UD デジタル 教科書体 NK-R" panose="02020400000000000000" pitchFamily="18" charset="-128"/>
              <a:cs typeface="ＭＳ 明朝" panose="02020609040205080304" pitchFamily="17" charset="-128"/>
            </a:endParaRPr>
          </a:p>
          <a:p>
            <a:pPr defTabSz="914400">
              <a:lnSpc>
                <a:spcPct val="110000"/>
              </a:lnSpc>
              <a:tabLst>
                <a:tab pos="3228975" algn="l"/>
                <a:tab pos="6819900" algn="l"/>
              </a:tabLst>
            </a:pP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「ダンスをして」</a:t>
            </a:r>
            <a:r>
              <a:rPr lang="en-US" altLang="ja-JP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	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 「おみくじして」 </a:t>
            </a:r>
            <a:r>
              <a:rPr lang="en-US" altLang="ja-JP" sz="2400" dirty="0">
                <a:solidFill>
                  <a:srgbClr val="1C539A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	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「笑顔チェックして」</a:t>
            </a:r>
            <a:endParaRPr lang="en-US" altLang="ja-JP" sz="2400" dirty="0">
              <a:solidFill>
                <a:schemeClr val="tx1"/>
              </a:solidFill>
              <a:effectLst/>
              <a:ea typeface="UD デジタル 教科書体 NK-R" panose="02020400000000000000" pitchFamily="18" charset="-128"/>
              <a:cs typeface="ＭＳ 明朝" panose="02020609040205080304" pitchFamily="17" charset="-128"/>
            </a:endParaRPr>
          </a:p>
          <a:p>
            <a:pPr defTabSz="914400">
              <a:lnSpc>
                <a:spcPct val="110000"/>
              </a:lnSpc>
              <a:tabLst>
                <a:tab pos="3228975" algn="l"/>
                <a:tab pos="6819900" algn="l"/>
              </a:tabLst>
            </a:pP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 </a:t>
            </a:r>
            <a:r>
              <a:rPr lang="ja-JP" altLang="en-US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「今日は何の日？」</a:t>
            </a:r>
            <a:r>
              <a:rPr lang="en-US" altLang="ja-JP" sz="2400" dirty="0">
                <a:solidFill>
                  <a:schemeClr val="tx1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	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今日の天気は</a:t>
            </a:r>
            <a:r>
              <a:rPr lang="ja-JP" altLang="en-US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？」</a:t>
            </a:r>
            <a:r>
              <a:rPr lang="en-US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	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en-US" sz="2400" dirty="0">
                <a:solidFill>
                  <a:schemeClr val="tx1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「年齢当てして」</a:t>
            </a:r>
            <a:endParaRPr lang="ja-JP" altLang="ja-JP" sz="2400" dirty="0">
              <a:solidFill>
                <a:schemeClr val="tx1"/>
              </a:solidFill>
              <a:effectLst/>
              <a:ea typeface="ＭＳ 明朝" panose="02020609040205080304" pitchFamily="17" charset="-128"/>
              <a:cs typeface="ＭＳ 明朝" panose="02020609040205080304" pitchFamily="17" charset="-128"/>
            </a:endParaRPr>
          </a:p>
          <a:p>
            <a:pPr defTabSz="914400">
              <a:lnSpc>
                <a:spcPct val="110000"/>
              </a:lnSpc>
              <a:tabLst>
                <a:tab pos="3228975" algn="l"/>
                <a:tab pos="6819900" algn="l"/>
              </a:tabLst>
            </a:pPr>
            <a:r>
              <a:rPr lang="ja-JP" altLang="en-US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r>
              <a:rPr lang="ja-JP" altLang="ja-JP" sz="2400" dirty="0">
                <a:solidFill>
                  <a:srgbClr val="1C539A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●</a:t>
            </a:r>
            <a:r>
              <a:rPr lang="ja-JP" altLang="ja-JP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一番〇〇い〇〇は？（高い山、広い湖　など）</a:t>
            </a:r>
            <a:r>
              <a:rPr lang="ja-JP" altLang="en-US" sz="2400" dirty="0">
                <a:solidFill>
                  <a:srgbClr val="00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　</a:t>
            </a:r>
            <a:endParaRPr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FBC247A-99C9-4679-ABA4-20AB510EF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28978816-AE71-4169-945B-FC92FFD2F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Sota</a:t>
            </a:r>
            <a:r>
              <a:rPr kumimoji="1" lang="ja-JP" altLang="en-US" dirty="0"/>
              <a:t>ができること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CAB90EA0-0B8F-46BF-A6BD-49FD5FDAE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157" y="4617750"/>
            <a:ext cx="1932941" cy="175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8F5A0F96-CF5B-41B2-93E0-87A462834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4738503"/>
            <a:ext cx="1281913" cy="2024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吹き出し: 角を丸めた四角形 14">
            <a:extLst>
              <a:ext uri="{FF2B5EF4-FFF2-40B4-BE49-F238E27FC236}">
                <a16:creationId xmlns:a16="http://schemas.microsoft.com/office/drawing/2014/main" id="{AFE01449-E571-48D4-BDDB-59C091C29891}"/>
              </a:ext>
            </a:extLst>
          </p:cNvPr>
          <p:cNvSpPr/>
          <p:nvPr/>
        </p:nvSpPr>
        <p:spPr>
          <a:xfrm>
            <a:off x="1474378" y="5261220"/>
            <a:ext cx="2582397" cy="952788"/>
          </a:xfrm>
          <a:prstGeom prst="wedgeRoundRectCallout">
            <a:avLst>
              <a:gd name="adj1" fmla="val 66269"/>
              <a:gd name="adj2" fmla="val -12267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おいしい食べ物を</a:t>
            </a:r>
            <a:endParaRPr kumimoji="1" lang="en-US" altLang="ja-JP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教えて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58B17C75-68C0-4306-A35A-AEF2F0F7468C}"/>
              </a:ext>
            </a:extLst>
          </p:cNvPr>
          <p:cNvSpPr/>
          <p:nvPr/>
        </p:nvSpPr>
        <p:spPr>
          <a:xfrm>
            <a:off x="7798983" y="4693276"/>
            <a:ext cx="3957588" cy="1093650"/>
          </a:xfrm>
          <a:prstGeom prst="wedgeRoundRectCallout">
            <a:avLst>
              <a:gd name="adj1" fmla="val -62665"/>
              <a:gd name="adj2" fmla="val -3827"/>
              <a:gd name="adj3" fmla="val 16667"/>
            </a:avLst>
          </a:prstGeom>
          <a:solidFill>
            <a:srgbClr val="FEE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いすみポークの塩焼きは</a:t>
            </a:r>
            <a:b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あっさりジューシー、最高だよ</a:t>
            </a:r>
          </a:p>
        </p:txBody>
      </p:sp>
      <p:sp>
        <p:nvSpPr>
          <p:cNvPr id="22" name="コンテンツ プレースホルダー 1">
            <a:extLst>
              <a:ext uri="{FF2B5EF4-FFF2-40B4-BE49-F238E27FC236}">
                <a16:creationId xmlns:a16="http://schemas.microsoft.com/office/drawing/2014/main" id="{64FECE05-C07E-4188-B007-D8F2AEB3DF76}"/>
              </a:ext>
            </a:extLst>
          </p:cNvPr>
          <p:cNvSpPr txBox="1">
            <a:spLocks/>
          </p:cNvSpPr>
          <p:nvPr/>
        </p:nvSpPr>
        <p:spPr>
          <a:xfrm>
            <a:off x="819151" y="4160658"/>
            <a:ext cx="11040050" cy="594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プログラミングすると自由なやりとりができるよ！</a:t>
            </a:r>
            <a:endParaRPr lang="ja-JP" altLang="en-US" sz="2400" dirty="0">
              <a:highlight>
                <a:srgbClr val="DCDCDC"/>
              </a:highlight>
            </a:endParaRP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507A1B42-25B6-4C94-98B5-22F6B42FB0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744" t="50884"/>
          <a:stretch/>
        </p:blipFill>
        <p:spPr>
          <a:xfrm>
            <a:off x="10929853" y="2352614"/>
            <a:ext cx="749959" cy="894536"/>
          </a:xfrm>
          <a:prstGeom prst="rect">
            <a:avLst/>
          </a:prstGeom>
        </p:spPr>
      </p:pic>
      <p:sp>
        <p:nvSpPr>
          <p:cNvPr id="33" name="右中かっこ 32">
            <a:extLst>
              <a:ext uri="{FF2B5EF4-FFF2-40B4-BE49-F238E27FC236}">
                <a16:creationId xmlns:a16="http://schemas.microsoft.com/office/drawing/2014/main" id="{A07E36F3-1270-4EFB-ADDB-BC70F736739C}"/>
              </a:ext>
            </a:extLst>
          </p:cNvPr>
          <p:cNvSpPr/>
          <p:nvPr/>
        </p:nvSpPr>
        <p:spPr>
          <a:xfrm>
            <a:off x="10634056" y="2324976"/>
            <a:ext cx="244330" cy="922174"/>
          </a:xfrm>
          <a:prstGeom prst="rightBrace">
            <a:avLst>
              <a:gd name="adj1" fmla="val 50757"/>
              <a:gd name="adj2" fmla="val 50000"/>
            </a:avLst>
          </a:prstGeom>
          <a:ln w="381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9961973-8C27-4C58-BA3B-CB0A8F3DFF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770" b="50884"/>
          <a:stretch/>
        </p:blipFill>
        <p:spPr>
          <a:xfrm>
            <a:off x="10766839" y="91783"/>
            <a:ext cx="1336673" cy="15291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7E895B9-9FCD-4E2D-85D8-7E5A5583566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1770" b="50884"/>
          <a:stretch/>
        </p:blipFill>
        <p:spPr>
          <a:xfrm>
            <a:off x="9467429" y="117263"/>
            <a:ext cx="1336673" cy="1529101"/>
          </a:xfrm>
          <a:prstGeom prst="rect">
            <a:avLst/>
          </a:prstGeom>
        </p:spPr>
      </p:pic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44471238-8078-4D7B-8F81-F8B5FC96291D}"/>
              </a:ext>
            </a:extLst>
          </p:cNvPr>
          <p:cNvSpPr/>
          <p:nvPr/>
        </p:nvSpPr>
        <p:spPr>
          <a:xfrm>
            <a:off x="7798982" y="5946518"/>
            <a:ext cx="3720185" cy="633961"/>
          </a:xfrm>
          <a:prstGeom prst="wedgeRoundRectCallout">
            <a:avLst>
              <a:gd name="adj1" fmla="val -69939"/>
              <a:gd name="adj2" fmla="val -54741"/>
              <a:gd name="adj3" fmla="val 16667"/>
            </a:avLst>
          </a:prstGeom>
          <a:solidFill>
            <a:srgbClr val="FEEB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孤独のグルメにも出たよ</a:t>
            </a:r>
          </a:p>
        </p:txBody>
      </p:sp>
    </p:spTree>
    <p:extLst>
      <p:ext uri="{BB962C8B-B14F-4D97-AF65-F5344CB8AC3E}">
        <p14:creationId xmlns:p14="http://schemas.microsoft.com/office/powerpoint/2010/main" val="1939382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Sota</a:t>
            </a:r>
            <a:r>
              <a:rPr kumimoji="1" lang="ja-JP" altLang="en-US" dirty="0"/>
              <a:t>ができること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0E8DB6AA-DE59-4BF4-893A-902D41214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924382"/>
              </p:ext>
            </p:extLst>
          </p:nvPr>
        </p:nvGraphicFramePr>
        <p:xfrm>
          <a:off x="391894" y="1883563"/>
          <a:ext cx="11484000" cy="4341843"/>
        </p:xfrm>
        <a:graphic>
          <a:graphicData uri="http://schemas.openxmlformats.org/drawingml/2006/table">
            <a:tbl>
              <a:tblPr/>
              <a:tblGrid>
                <a:gridCol w="445111">
                  <a:extLst>
                    <a:ext uri="{9D8B030D-6E8A-4147-A177-3AD203B41FA5}">
                      <a16:colId xmlns:a16="http://schemas.microsoft.com/office/drawing/2014/main" val="4176874560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2422015229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3109745804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1156563848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380648950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3886574717"/>
                    </a:ext>
                  </a:extLst>
                </a:gridCol>
                <a:gridCol w="445111">
                  <a:extLst>
                    <a:ext uri="{9D8B030D-6E8A-4147-A177-3AD203B41FA5}">
                      <a16:colId xmlns:a16="http://schemas.microsoft.com/office/drawing/2014/main" val="2939553844"/>
                    </a:ext>
                  </a:extLst>
                </a:gridCol>
                <a:gridCol w="2425889">
                  <a:extLst>
                    <a:ext uri="{9D8B030D-6E8A-4147-A177-3AD203B41FA5}">
                      <a16:colId xmlns:a16="http://schemas.microsoft.com/office/drawing/2014/main" val="429668847"/>
                    </a:ext>
                  </a:extLst>
                </a:gridCol>
              </a:tblGrid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No</a:t>
                      </a:r>
                      <a:endParaRPr lang="ja-JP" sz="2200" b="1" i="0" u="none" strike="noStrike">
                        <a:solidFill>
                          <a:srgbClr val="FFFFFF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1" i="0" u="none" strike="noStrike" dirty="0">
                          <a:solidFill>
                            <a:srgbClr val="FFFFFF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動き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53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765223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忘れる/疑問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照れる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5秒待つ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327623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12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考える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ガッツポーズ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10秒待つ</a:t>
                      </a:r>
                      <a:endParaRPr lang="ja-JP" sz="2200" b="0" i="0" u="none" strike="noStrike" dirty="0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5324902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両手を上げる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お辞儀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ひらめく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拍手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04318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ようこそ（迎える）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うなずく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握手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歩く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745438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右側を指す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手を振る（バイバイ）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観衆にアピールする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心配する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81834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重要な箇所（右側）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泣く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胴体を右に振る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カメラを見せる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614984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左側を指す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歓声に応える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右に手を出す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アピールする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488402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重要な箇所（左側）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応援する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胴体を左に振る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嫌がる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3090161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嬉しい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咳をする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左に手を出す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拒否する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0645296"/>
                  </a:ext>
                </a:extLst>
              </a:tr>
              <a:tr h="394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10</a:t>
                      </a:r>
                      <a:endParaRPr lang="ja-JP" sz="2200" b="0" i="0" u="none" strike="noStrike">
                        <a:solidFill>
                          <a:srgbClr val="000000"/>
                        </a:solidFill>
                        <a:effectLst/>
                        <a:latin typeface="UD デジタル 教科書体 NK-R" panose="02020400000000000000" pitchFamily="18" charset="-128"/>
                        <a:ea typeface="UD デジタル 教科書体 NK-R" panose="02020400000000000000" pitchFamily="18" charset="-128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とても嬉しい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間違いに気づく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UD デジタル 教科書体 NK-R" panose="02020400000000000000" pitchFamily="18" charset="-128"/>
                          <a:ea typeface="UD デジタル 教科書体 NK-R" panose="02020400000000000000" pitchFamily="18" charset="-128"/>
                        </a:rPr>
                        <a:t>見渡す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6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265978"/>
                  </a:ext>
                </a:extLst>
              </a:tr>
            </a:tbl>
          </a:graphicData>
        </a:graphic>
      </p:graphicFrame>
      <p:sp>
        <p:nvSpPr>
          <p:cNvPr id="19" name="コンテンツ プレースホルダー 1">
            <a:extLst>
              <a:ext uri="{FF2B5EF4-FFF2-40B4-BE49-F238E27FC236}">
                <a16:creationId xmlns:a16="http://schemas.microsoft.com/office/drawing/2014/main" id="{AD22C545-EEE9-4AB1-A0C4-CBFC70271C4F}"/>
              </a:ext>
            </a:extLst>
          </p:cNvPr>
          <p:cNvSpPr txBox="1">
            <a:spLocks/>
          </p:cNvSpPr>
          <p:nvPr/>
        </p:nvSpPr>
        <p:spPr>
          <a:xfrm>
            <a:off x="642266" y="1279526"/>
            <a:ext cx="11040050" cy="594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３９種類の動きから選べるよ！</a:t>
            </a:r>
            <a:endParaRPr lang="ja-JP" altLang="en-US" sz="2400" dirty="0">
              <a:highlight>
                <a:srgbClr val="DCDCDC"/>
              </a:highlight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A4828F3-553C-431D-8338-72D24D4018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884" r="51626"/>
          <a:stretch/>
        </p:blipFill>
        <p:spPr>
          <a:xfrm>
            <a:off x="10683469" y="94958"/>
            <a:ext cx="1340660" cy="15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145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8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いすみ市のよいところを紹介するロボットを作ろう①</a:t>
            </a:r>
            <a:endParaRPr kumimoji="1" lang="ja-JP" altLang="en-US" dirty="0"/>
          </a:p>
        </p:txBody>
      </p:sp>
      <p:sp>
        <p:nvSpPr>
          <p:cNvPr id="3" name="コンテンツ プレースホルダー 1">
            <a:extLst>
              <a:ext uri="{FF2B5EF4-FFF2-40B4-BE49-F238E27FC236}">
                <a16:creationId xmlns:a16="http://schemas.microsoft.com/office/drawing/2014/main" id="{59E9DD94-3A71-498E-A500-4FD4469E8955}"/>
              </a:ext>
            </a:extLst>
          </p:cNvPr>
          <p:cNvSpPr txBox="1">
            <a:spLocks/>
          </p:cNvSpPr>
          <p:nvPr/>
        </p:nvSpPr>
        <p:spPr>
          <a:xfrm>
            <a:off x="642266" y="1279525"/>
            <a:ext cx="11040050" cy="62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いすみ市のよいところを調べよう。</a:t>
            </a:r>
            <a:endParaRPr lang="ja-JP" altLang="en-US" sz="2400" dirty="0">
              <a:highlight>
                <a:srgbClr val="DCDCDC"/>
              </a:highlight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3A563A3-CF50-421F-8894-D2035CE2D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25" y="2148755"/>
            <a:ext cx="3105150" cy="490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9DEAE9F8-F69C-4288-BF7A-EAB954EDD825}"/>
              </a:ext>
            </a:extLst>
          </p:cNvPr>
          <p:cNvSpPr/>
          <p:nvPr/>
        </p:nvSpPr>
        <p:spPr>
          <a:xfrm>
            <a:off x="1166468" y="2843517"/>
            <a:ext cx="2582397" cy="952788"/>
          </a:xfrm>
          <a:prstGeom prst="wedgeRoundRectCallout">
            <a:avLst>
              <a:gd name="adj1" fmla="val 66269"/>
              <a:gd name="adj2" fmla="val -12267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おいしい</a:t>
            </a:r>
            <a:r>
              <a:rPr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お店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B2B3A70C-6608-4E82-BEE0-C9050D5DABAE}"/>
              </a:ext>
            </a:extLst>
          </p:cNvPr>
          <p:cNvSpPr/>
          <p:nvPr/>
        </p:nvSpPr>
        <p:spPr>
          <a:xfrm>
            <a:off x="1166468" y="4439051"/>
            <a:ext cx="2582397" cy="952788"/>
          </a:xfrm>
          <a:prstGeom prst="wedgeRoundRectCallout">
            <a:avLst>
              <a:gd name="adj1" fmla="val 63017"/>
              <a:gd name="adj2" fmla="val -42625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おもしろい生物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  <p:sp>
        <p:nvSpPr>
          <p:cNvPr id="18" name="吹き出し: 角を丸めた四角形 17">
            <a:extLst>
              <a:ext uri="{FF2B5EF4-FFF2-40B4-BE49-F238E27FC236}">
                <a16:creationId xmlns:a16="http://schemas.microsoft.com/office/drawing/2014/main" id="{36AEEF0F-B29B-4BD3-B24F-466CEA74237A}"/>
              </a:ext>
            </a:extLst>
          </p:cNvPr>
          <p:cNvSpPr/>
          <p:nvPr/>
        </p:nvSpPr>
        <p:spPr>
          <a:xfrm>
            <a:off x="8108443" y="2843517"/>
            <a:ext cx="2582397" cy="952788"/>
          </a:xfrm>
          <a:prstGeom prst="wedgeRoundRectCallout">
            <a:avLst>
              <a:gd name="adj1" fmla="val -71031"/>
              <a:gd name="adj2" fmla="val -9329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海での遊び方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3BFE00E3-ECF0-4925-8EEE-2BF4021FE24F}"/>
              </a:ext>
            </a:extLst>
          </p:cNvPr>
          <p:cNvSpPr/>
          <p:nvPr/>
        </p:nvSpPr>
        <p:spPr>
          <a:xfrm>
            <a:off x="8108443" y="4363497"/>
            <a:ext cx="2582397" cy="952788"/>
          </a:xfrm>
          <a:prstGeom prst="wedgeRoundRectCallout">
            <a:avLst>
              <a:gd name="adj1" fmla="val -73199"/>
              <a:gd name="adj2" fmla="val -51439"/>
              <a:gd name="adj3" fmla="val 16667"/>
            </a:avLst>
          </a:prstGeom>
          <a:solidFill>
            <a:srgbClr val="DBEE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有名人</a:t>
            </a:r>
            <a:r>
              <a:rPr kumimoji="1" lang="en-US" altLang="ja-JP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43896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9648ED-01FE-4BCB-B854-BAC02D60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09"/>
            <a:ext cx="563879" cy="365125"/>
          </a:xfrm>
        </p:spPr>
        <p:txBody>
          <a:bodyPr/>
          <a:lstStyle/>
          <a:p>
            <a:fld id="{7A3FCCDC-CA25-40AD-8243-D24043143EF8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6AFFA7-E01D-4CE2-8493-BEC3E2985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いすみ市のよいところを紹介するロボットを作ろう②</a:t>
            </a:r>
            <a:endParaRPr kumimoji="1" lang="ja-JP" altLang="en-US" sz="16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C72194D-3C1F-4E8D-842E-F72E22208D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57560" y="1953212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EF1C9E7-EDB4-49ED-8B94-AAF68E77A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2691070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76BC7B2-CD2D-4D5D-B700-3842F74570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3409170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BEC8A3-CF14-40AC-9E76-1115CCB9A684}"/>
              </a:ext>
            </a:extLst>
          </p:cNvPr>
          <p:cNvSpPr/>
          <p:nvPr/>
        </p:nvSpPr>
        <p:spPr>
          <a:xfrm>
            <a:off x="4432041" y="1841182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コンテンツ プレースホルダー 1">
            <a:extLst>
              <a:ext uri="{FF2B5EF4-FFF2-40B4-BE49-F238E27FC236}">
                <a16:creationId xmlns:a16="http://schemas.microsoft.com/office/drawing/2014/main" id="{CC14939F-CC70-4D6B-8CF9-FA8951A62362}"/>
              </a:ext>
            </a:extLst>
          </p:cNvPr>
          <p:cNvSpPr txBox="1">
            <a:spLocks/>
          </p:cNvSpPr>
          <p:nvPr/>
        </p:nvSpPr>
        <p:spPr>
          <a:xfrm>
            <a:off x="953796" y="2028574"/>
            <a:ext cx="2414548" cy="462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/>
              <a:t>だれに？</a:t>
            </a:r>
          </a:p>
        </p:txBody>
      </p:sp>
      <p:sp>
        <p:nvSpPr>
          <p:cNvPr id="19" name="コンテンツ プレースホルダー 1">
            <a:extLst>
              <a:ext uri="{FF2B5EF4-FFF2-40B4-BE49-F238E27FC236}">
                <a16:creationId xmlns:a16="http://schemas.microsoft.com/office/drawing/2014/main" id="{0343FE74-0A09-47F5-BC51-1802DB538EBF}"/>
              </a:ext>
            </a:extLst>
          </p:cNvPr>
          <p:cNvSpPr txBox="1">
            <a:spLocks/>
          </p:cNvSpPr>
          <p:nvPr/>
        </p:nvSpPr>
        <p:spPr>
          <a:xfrm>
            <a:off x="944464" y="2779772"/>
            <a:ext cx="3552887" cy="4488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どんなこと事を知らせる？</a:t>
            </a:r>
          </a:p>
        </p:txBody>
      </p:sp>
      <p:sp>
        <p:nvSpPr>
          <p:cNvPr id="20" name="コンテンツ プレースホルダー 1">
            <a:extLst>
              <a:ext uri="{FF2B5EF4-FFF2-40B4-BE49-F238E27FC236}">
                <a16:creationId xmlns:a16="http://schemas.microsoft.com/office/drawing/2014/main" id="{70C61871-3C7C-4EEE-86F0-F3A2E673DBE3}"/>
              </a:ext>
            </a:extLst>
          </p:cNvPr>
          <p:cNvSpPr txBox="1">
            <a:spLocks/>
          </p:cNvSpPr>
          <p:nvPr/>
        </p:nvSpPr>
        <p:spPr>
          <a:xfrm>
            <a:off x="953796" y="3481234"/>
            <a:ext cx="3095684" cy="459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ロボットをどこに置く？</a:t>
            </a:r>
            <a:endParaRPr lang="en-US" altLang="ja-JP" sz="2400" dirty="0"/>
          </a:p>
          <a:p>
            <a:pPr>
              <a:buSzPct val="200000"/>
            </a:pP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ja-JP" altLang="en-US" sz="2400" dirty="0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E5ED2B1-24EA-4605-8A20-81A4FB7EDBC1}"/>
              </a:ext>
            </a:extLst>
          </p:cNvPr>
          <p:cNvSpPr/>
          <p:nvPr/>
        </p:nvSpPr>
        <p:spPr>
          <a:xfrm>
            <a:off x="4432040" y="2605299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1522399-B45B-4B68-8070-22CF8AED6660}"/>
              </a:ext>
            </a:extLst>
          </p:cNvPr>
          <p:cNvSpPr/>
          <p:nvPr/>
        </p:nvSpPr>
        <p:spPr>
          <a:xfrm>
            <a:off x="4432040" y="3350757"/>
            <a:ext cx="7215475" cy="612000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C0819AC-C1A4-4506-95B1-9BBDDDF88618}"/>
              </a:ext>
            </a:extLst>
          </p:cNvPr>
          <p:cNvSpPr/>
          <p:nvPr/>
        </p:nvSpPr>
        <p:spPr>
          <a:xfrm>
            <a:off x="4432040" y="1837553"/>
            <a:ext cx="7215475" cy="61200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kern="0" dirty="0">
                <a:solidFill>
                  <a:srgbClr val="C6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（例）</a:t>
            </a:r>
            <a:r>
              <a:rPr lang="ja-JP" altLang="en-US" sz="2400" kern="0" dirty="0">
                <a:solidFill>
                  <a:srgbClr val="C60000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観光客</a:t>
            </a:r>
            <a:endParaRPr kumimoji="1" lang="ja-JP" altLang="en-US" sz="2400" dirty="0">
              <a:solidFill>
                <a:srgbClr val="C60000"/>
              </a:solidFill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97C3A15-A55A-46D1-9B23-49C04BBE669C}"/>
              </a:ext>
            </a:extLst>
          </p:cNvPr>
          <p:cNvSpPr/>
          <p:nvPr/>
        </p:nvSpPr>
        <p:spPr>
          <a:xfrm>
            <a:off x="4433712" y="2608928"/>
            <a:ext cx="7215475" cy="61200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kern="0" dirty="0">
                <a:solidFill>
                  <a:srgbClr val="C6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（例）おいしい食べ物</a:t>
            </a:r>
            <a:endParaRPr kumimoji="1" lang="ja-JP" altLang="en-US" sz="2400" dirty="0">
              <a:solidFill>
                <a:srgbClr val="C60000"/>
              </a:solidFill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38547746-DF25-462F-BA3C-8D2D9E5054C3}"/>
              </a:ext>
            </a:extLst>
          </p:cNvPr>
          <p:cNvSpPr/>
          <p:nvPr/>
        </p:nvSpPr>
        <p:spPr>
          <a:xfrm>
            <a:off x="4432040" y="3370735"/>
            <a:ext cx="7215475" cy="61200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kern="0" dirty="0">
                <a:solidFill>
                  <a:srgbClr val="C60000"/>
                </a:solidFill>
                <a:effectLst/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（例</a:t>
            </a:r>
            <a:r>
              <a:rPr lang="ja-JP" altLang="en-US" sz="2400" kern="0" dirty="0">
                <a:solidFill>
                  <a:srgbClr val="C60000"/>
                </a:solidFill>
                <a:ea typeface="UD デジタル 教科書体 NK-R" panose="02020400000000000000" pitchFamily="18" charset="-128"/>
                <a:cs typeface="ＭＳ 明朝" panose="02020609040205080304" pitchFamily="17" charset="-128"/>
              </a:rPr>
              <a:t>）〇〇駅の案内コーナー</a:t>
            </a:r>
            <a:endParaRPr kumimoji="1" lang="ja-JP" altLang="en-US" sz="2400" dirty="0">
              <a:solidFill>
                <a:srgbClr val="C60000"/>
              </a:solidFill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6A50FE50-DA61-46F6-AFCD-C22E4637DBD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366891" y="4174962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1" name="コンテンツ プレースホルダー 1">
            <a:extLst>
              <a:ext uri="{FF2B5EF4-FFF2-40B4-BE49-F238E27FC236}">
                <a16:creationId xmlns:a16="http://schemas.microsoft.com/office/drawing/2014/main" id="{E346C84B-FF4F-4D7E-A39F-42A047D95793}"/>
              </a:ext>
            </a:extLst>
          </p:cNvPr>
          <p:cNvSpPr txBox="1">
            <a:spLocks/>
          </p:cNvSpPr>
          <p:nvPr/>
        </p:nvSpPr>
        <p:spPr>
          <a:xfrm>
            <a:off x="934213" y="4221617"/>
            <a:ext cx="3411852" cy="459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200000"/>
            </a:pPr>
            <a:r>
              <a:rPr lang="ja-JP" altLang="en-US" sz="2400" dirty="0"/>
              <a:t>ロボットの言葉や動きは？</a:t>
            </a:r>
            <a:endParaRPr lang="en-US" altLang="ja-JP" sz="2400" dirty="0"/>
          </a:p>
          <a:p>
            <a:pPr>
              <a:buSzPct val="200000"/>
            </a:pPr>
            <a:r>
              <a:rPr lang="en-US" altLang="ja-JP" sz="2000" dirty="0">
                <a:solidFill>
                  <a:srgbClr val="FF0000"/>
                </a:solidFill>
              </a:rPr>
              <a:t>※</a:t>
            </a:r>
            <a:r>
              <a:rPr lang="ja-JP" altLang="en-US" sz="2000" dirty="0">
                <a:solidFill>
                  <a:srgbClr val="FF0000"/>
                </a:solidFill>
              </a:rPr>
              <a:t>言葉は、できるだけ短く（</a:t>
            </a:r>
            <a:r>
              <a:rPr lang="en-US" altLang="ja-JP" sz="2000" dirty="0">
                <a:solidFill>
                  <a:srgbClr val="FF0000"/>
                </a:solidFill>
              </a:rPr>
              <a:t>2</a:t>
            </a:r>
            <a:r>
              <a:rPr lang="ja-JP" altLang="en-US" sz="2000" dirty="0">
                <a:solidFill>
                  <a:srgbClr val="FF0000"/>
                </a:solidFill>
              </a:rPr>
              <a:t>５字くらい）しよう。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011F569-50B6-4CEC-9BE4-0CA4DF9456A8}"/>
              </a:ext>
            </a:extLst>
          </p:cNvPr>
          <p:cNvSpPr/>
          <p:nvPr/>
        </p:nvSpPr>
        <p:spPr>
          <a:xfrm>
            <a:off x="4432040" y="4136873"/>
            <a:ext cx="7198045" cy="2503414"/>
          </a:xfrm>
          <a:prstGeom prst="rect">
            <a:avLst/>
          </a:prstGeom>
          <a:noFill/>
          <a:ln w="28575">
            <a:solidFill>
              <a:srgbClr val="1C53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16AABB9C-5EBB-45FA-B02F-6B918DF662EC}"/>
              </a:ext>
            </a:extLst>
          </p:cNvPr>
          <p:cNvSpPr/>
          <p:nvPr/>
        </p:nvSpPr>
        <p:spPr>
          <a:xfrm>
            <a:off x="4405719" y="4151697"/>
            <a:ext cx="7215475" cy="2488590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895350" indent="-895350"/>
            <a:r>
              <a:rPr lang="ja-JP" altLang="en-US" sz="2400" dirty="0">
                <a:solidFill>
                  <a:srgbClr val="C60000"/>
                </a:solidFill>
              </a:rPr>
              <a:t>（例）・ロボットから「何か聞きたいことはありますか？」と話しかける。</a:t>
            </a:r>
            <a:endParaRPr lang="en-US" altLang="ja-JP" sz="2400" dirty="0">
              <a:solidFill>
                <a:srgbClr val="C60000"/>
              </a:solidFill>
            </a:endParaRPr>
          </a:p>
          <a:p>
            <a:pPr marL="895350" indent="-895350"/>
            <a:r>
              <a:rPr lang="ja-JP" altLang="en-US" sz="2400" dirty="0">
                <a:solidFill>
                  <a:srgbClr val="C60000"/>
                </a:solidFill>
              </a:rPr>
              <a:t>　　　　 ・人が「おいしい食べ物を教えて」と聞く。</a:t>
            </a:r>
          </a:p>
          <a:p>
            <a:pPr marL="895350" indent="-895350"/>
            <a:r>
              <a:rPr lang="ja-JP" altLang="en-US" sz="2400" dirty="0">
                <a:solidFill>
                  <a:srgbClr val="C60000"/>
                </a:solidFill>
              </a:rPr>
              <a:t>　　　　 ・ロボットは「いすみポークの塩焼きはあっさりジューシー、最高だよ」と答える。</a:t>
            </a:r>
            <a:endParaRPr lang="en-US" altLang="ja-JP" sz="2400" dirty="0">
              <a:solidFill>
                <a:srgbClr val="C60000"/>
              </a:solidFill>
            </a:endParaRPr>
          </a:p>
          <a:p>
            <a:pPr marL="895350" indent="-895350"/>
            <a:r>
              <a:rPr lang="ja-JP" altLang="en-US" sz="2400" dirty="0">
                <a:solidFill>
                  <a:srgbClr val="C60000"/>
                </a:solidFill>
              </a:rPr>
              <a:t>　　　　 ・ロボットが手を振る（バイバイ）</a:t>
            </a:r>
          </a:p>
          <a:p>
            <a:pPr marL="895350" indent="-895350"/>
            <a:endParaRPr lang="ja-JP" altLang="en-US" sz="2400" dirty="0">
              <a:solidFill>
                <a:srgbClr val="C60000"/>
              </a:solidFill>
            </a:endParaRPr>
          </a:p>
        </p:txBody>
      </p:sp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88CE57DA-1ADC-42BE-A100-0564D92B578D}"/>
              </a:ext>
            </a:extLst>
          </p:cNvPr>
          <p:cNvSpPr txBox="1">
            <a:spLocks/>
          </p:cNvSpPr>
          <p:nvPr/>
        </p:nvSpPr>
        <p:spPr>
          <a:xfrm>
            <a:off x="642266" y="1279526"/>
            <a:ext cx="11040050" cy="657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1" sz="12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  <a:defRPr kumimoji="1"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10000"/>
              </a:lnSpc>
            </a:pPr>
            <a:r>
              <a:rPr lang="ja-JP" altLang="en-US" sz="2600" dirty="0">
                <a:solidFill>
                  <a:schemeClr val="tx1"/>
                </a:solidFill>
                <a:highlight>
                  <a:srgbClr val="DCDCDC"/>
                </a:highlight>
              </a:rPr>
              <a:t>調べたことを整理して、いすみ市のよいところを紹介するロボットを作ろう。</a:t>
            </a:r>
          </a:p>
          <a:p>
            <a:pPr defTabSz="914400">
              <a:lnSpc>
                <a:spcPct val="110000"/>
              </a:lnSpc>
            </a:pPr>
            <a:endParaRPr lang="ja-JP" altLang="en-US" sz="2400" dirty="0">
              <a:highlight>
                <a:srgbClr val="DCDCDC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8828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33" grpId="0"/>
    </p:bldLst>
  </p:timing>
</p:sld>
</file>

<file path=ppt/theme/theme1.xml><?xml version="1.0" encoding="utf-8"?>
<a:theme xmlns:a="http://schemas.openxmlformats.org/drawingml/2006/main" name="Office テーマ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Dデジタル教科書体">
      <a:majorFont>
        <a:latin typeface="UD デジタル 教科書体 NP-B"/>
        <a:ea typeface="UD デジタル 教科書体 NP-B"/>
        <a:cs typeface=""/>
      </a:majorFont>
      <a:minorFont>
        <a:latin typeface="UD デジタル 教科書体 NK-R"/>
        <a:ea typeface="UD デジタル 教科書体 NK-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891A1C1346E0746AF36D10AEEF81B2A" ma:contentTypeVersion="2" ma:contentTypeDescription="新しいドキュメントを作成します。" ma:contentTypeScope="" ma:versionID="1a4416137e1fee91b2dcaf5ca20bb790">
  <xsd:schema xmlns:xsd="http://www.w3.org/2001/XMLSchema" xmlns:xs="http://www.w3.org/2001/XMLSchema" xmlns:p="http://schemas.microsoft.com/office/2006/metadata/properties" xmlns:ns2="fd9879af-931e-418b-a865-0628a5ce3b82" targetNamespace="http://schemas.microsoft.com/office/2006/metadata/properties" ma:root="true" ma:fieldsID="75ef4152efac6c5ad3155ffc6610d7f9" ns2:_="">
    <xsd:import namespace="fd9879af-931e-418b-a865-0628a5ce3b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9879af-931e-418b-a865-0628a5ce3b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ED1967-DD44-4F2E-91C2-35CF68AC4BD8}"/>
</file>

<file path=customXml/itemProps2.xml><?xml version="1.0" encoding="utf-8"?>
<ds:datastoreItem xmlns:ds="http://schemas.openxmlformats.org/officeDocument/2006/customXml" ds:itemID="{9B96E67A-D605-4F57-819E-00E479DC330B}"/>
</file>

<file path=customXml/itemProps3.xml><?xml version="1.0" encoding="utf-8"?>
<ds:datastoreItem xmlns:ds="http://schemas.openxmlformats.org/officeDocument/2006/customXml" ds:itemID="{F7873164-9854-4DD6-ACA8-0C90CDCFDCC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1237</TotalTime>
  <Words>687</Words>
  <Application>Microsoft Office PowerPoint</Application>
  <PresentationFormat>ワイド画面</PresentationFormat>
  <Paragraphs>166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UD デジタル 教科書体 NK-R</vt:lpstr>
      <vt:lpstr>UD デジタル 教科書体 NP-B</vt:lpstr>
      <vt:lpstr>游ゴシック</vt:lpstr>
      <vt:lpstr>Arial</vt:lpstr>
      <vt:lpstr>Office テーマ</vt:lpstr>
      <vt:lpstr> いすみ市のよいところを紹介するロボットを作ろう </vt:lpstr>
      <vt:lpstr>PowerPoint プレゼンテーション</vt:lpstr>
      <vt:lpstr>PowerPoint プレゼンテーション</vt:lpstr>
      <vt:lpstr>PowerPoint プレゼンテーション</vt:lpstr>
      <vt:lpstr>コミュニケーションロボット「Sota」は何ができるの？</vt:lpstr>
      <vt:lpstr>Sotaができること</vt:lpstr>
      <vt:lpstr>Sotaができること</vt:lpstr>
      <vt:lpstr>いすみ市のよいところを紹介するロボットを作ろう①</vt:lpstr>
      <vt:lpstr>いすみ市のよいところを紹介するロボットを作ろう②</vt:lpstr>
      <vt:lpstr>ワークシート①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使ってみよう！ Sotaとはじめるブロックプログラミング </dc:title>
  <dc:creator>ZettaLinx</dc:creator>
  <cp:lastModifiedBy>ZettaLinx</cp:lastModifiedBy>
  <cp:revision>1</cp:revision>
  <dcterms:created xsi:type="dcterms:W3CDTF">2020-01-29T02:38:42Z</dcterms:created>
  <dcterms:modified xsi:type="dcterms:W3CDTF">2021-04-27T07:20:59Z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0x0101004891A1C1346E0746AF36D10AEEF81B2A</vt:lpwstr>
  </property>
</Properties>
</file>