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539A"/>
    <a:srgbClr val="FF99FF"/>
    <a:srgbClr val="FFFF00"/>
    <a:srgbClr val="C60000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8" name="図 1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963B71D-9D57-4CE5-8349-B3B1B2066A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48304B1-1092-4CB8-81F7-E1F81E3185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2" name="図 11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C4A8777B-E81B-41ED-BBBC-70134FBD3F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95D5A4EF-4B3F-4B68-8C6C-9504CAD8D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9CBCCF5-254A-47BA-9DCE-039AC7EAA9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4" name="図 23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0BE0DF6D-5551-4A6C-8122-04F93AC150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6" name="フッター プレースホルダー 4">
            <a:extLst>
              <a:ext uri="{FF2B5EF4-FFF2-40B4-BE49-F238E27FC236}">
                <a16:creationId xmlns:a16="http://schemas.microsoft.com/office/drawing/2014/main" id="{B60B9FDF-32A9-4937-9A02-15E311C6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30" name="図 2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7837570-BE4C-48C5-B31A-852505870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31" name="図 3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46A811C-8E9C-4392-B711-4DBE862AE2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040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80298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7196C249-D167-49DF-916A-236EE82B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20" name="図 1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B1FDE5-F871-4908-BB1B-9D2C208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1" name="図 2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1E320E8-4A76-4B5D-895A-0A288AC1F4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3" name="フッター プレースホルダー 4">
            <a:extLst>
              <a:ext uri="{FF2B5EF4-FFF2-40B4-BE49-F238E27FC236}">
                <a16:creationId xmlns:a16="http://schemas.microsoft.com/office/drawing/2014/main" id="{AE115BA0-8245-43C7-99D8-481798F4E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9" name="図 1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F267350-3C35-4923-848F-506982A38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0" name="図 1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C8B6602-0A3A-47B2-85B2-2D970A4FB5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357A72-E58F-4478-94A9-5EDF3E5F2586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47F88DA4-1A40-471E-8706-C58426FD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783BD205-639B-4DC6-9B47-7807861D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C799EF9-F0CA-4076-AEE5-FC7E1C377B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0" name="図 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BFA97C91-6867-4E14-9BA1-A50A57D5AF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6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5" r:id="rId9"/>
    <p:sldLayoutId id="2147483660" r:id="rId1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「きんのオノ、ぎんのオノ」のセリフ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BB16E0-934A-4DA9-838C-D6733E3AF08F}"/>
              </a:ext>
            </a:extLst>
          </p:cNvPr>
          <p:cNvSpPr txBox="1"/>
          <p:nvPr/>
        </p:nvSpPr>
        <p:spPr>
          <a:xfrm>
            <a:off x="0" y="963163"/>
            <a:ext cx="5817326" cy="586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ja-JP" altLang="en-US" sz="2000" dirty="0"/>
              <a:t>【1ページ目】</a:t>
            </a:r>
          </a:p>
          <a:p>
            <a:r>
              <a:rPr lang="ja-JP" altLang="en-US" sz="2000" dirty="0">
                <a:solidFill>
                  <a:srgbClr val="1C539A"/>
                </a:solidFill>
              </a:rPr>
              <a:t>Sota　：きんのオノ、ぎんのオノを、こうごに読みましょう。</a:t>
            </a:r>
          </a:p>
          <a:p>
            <a:endParaRPr lang="ja-JP" altLang="en-US" sz="2000" dirty="0"/>
          </a:p>
          <a:p>
            <a:r>
              <a:rPr lang="ja-JP" altLang="en-US" sz="2000" dirty="0"/>
              <a:t>【2ページ目】</a:t>
            </a:r>
          </a:p>
          <a:p>
            <a:pPr marL="809625" indent="-809625"/>
            <a:r>
              <a:rPr lang="ja-JP" altLang="en-US" sz="2000" dirty="0">
                <a:solidFill>
                  <a:srgbClr val="1C539A"/>
                </a:solidFill>
              </a:rPr>
              <a:t>Sota　：むかしある男が、川のそばで木を切っていました。</a:t>
            </a:r>
          </a:p>
          <a:p>
            <a:endParaRPr lang="ja-JP" altLang="en-US" sz="2000" dirty="0"/>
          </a:p>
          <a:p>
            <a:r>
              <a:rPr lang="ja-JP" altLang="en-US" sz="2000" dirty="0"/>
              <a:t>【3ページ目】</a:t>
            </a:r>
          </a:p>
          <a:p>
            <a:pPr marL="809625" indent="-809625"/>
            <a:r>
              <a:rPr lang="ja-JP" altLang="en-US" sz="2000" dirty="0">
                <a:solidFill>
                  <a:srgbClr val="C00000"/>
                </a:solidFill>
              </a:rPr>
              <a:t>みんな：ところが、もっていたオノを川におとしてしまい</a:t>
            </a:r>
            <a:br>
              <a:rPr lang="en-US" altLang="ja-JP" sz="2000" dirty="0">
                <a:solidFill>
                  <a:srgbClr val="C00000"/>
                </a:solidFill>
              </a:rPr>
            </a:br>
            <a:r>
              <a:rPr lang="ja-JP" altLang="en-US" sz="2000" dirty="0">
                <a:solidFill>
                  <a:srgbClr val="C00000"/>
                </a:solidFill>
              </a:rPr>
              <a:t>ました。</a:t>
            </a:r>
            <a:endParaRPr lang="en-US" altLang="ja-JP" sz="2000" dirty="0">
              <a:solidFill>
                <a:srgbClr val="C00000"/>
              </a:solidFill>
            </a:endParaRPr>
          </a:p>
          <a:p>
            <a:pPr marL="809625" indent="-809625"/>
            <a:endParaRPr lang="ja-JP" altLang="en-US" sz="2000" dirty="0">
              <a:solidFill>
                <a:srgbClr val="C00000"/>
              </a:solidFill>
            </a:endParaRPr>
          </a:p>
          <a:p>
            <a:r>
              <a:rPr lang="ja-JP" altLang="en-US" sz="2000" dirty="0"/>
              <a:t>【4ページ目】</a:t>
            </a:r>
          </a:p>
          <a:p>
            <a:pPr marL="809625" indent="-809625"/>
            <a:r>
              <a:rPr lang="ja-JP" altLang="en-US" sz="2000" dirty="0">
                <a:solidFill>
                  <a:srgbClr val="C00000"/>
                </a:solidFill>
              </a:rPr>
              <a:t>みんな：すると、川の中からめがみさまが出てきて、きらきら光る金のオノを見せました。</a:t>
            </a: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みんな：「おまえがおとしたのは、このオノか？」</a:t>
            </a:r>
            <a:endParaRPr lang="en-US" altLang="ja-JP" sz="2000" dirty="0">
              <a:solidFill>
                <a:srgbClr val="C00000"/>
              </a:solidFill>
            </a:endParaRPr>
          </a:p>
          <a:p>
            <a:pPr marL="896938" indent="-896938"/>
            <a:r>
              <a:rPr lang="ja-JP" altLang="en-US" sz="2000" dirty="0">
                <a:solidFill>
                  <a:srgbClr val="1C539A"/>
                </a:solidFill>
              </a:rPr>
              <a:t>Sota　：「ちがいます。わたしがおとしたのは、そんなにりっぱなオノではありません。」</a:t>
            </a:r>
            <a:endParaRPr lang="en-US" altLang="ja-JP" sz="2000" dirty="0">
              <a:solidFill>
                <a:srgbClr val="1C539A"/>
              </a:solidFill>
            </a:endParaRP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みんな：めがみさまは、つぎにぎんのオノを出しました。</a:t>
            </a:r>
            <a:endParaRPr lang="en-US" altLang="ja-JP" sz="2000" dirty="0">
              <a:solidFill>
                <a:srgbClr val="C00000"/>
              </a:solidFill>
            </a:endParaRP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みんな：「では、このオノか？」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4F7713-0F8A-49E8-BFD3-667386154963}"/>
              </a:ext>
            </a:extLst>
          </p:cNvPr>
          <p:cNvSpPr txBox="1"/>
          <p:nvPr/>
        </p:nvSpPr>
        <p:spPr>
          <a:xfrm>
            <a:off x="6461766" y="1538159"/>
            <a:ext cx="5730239" cy="53245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809625" indent="-809625"/>
            <a:r>
              <a:rPr lang="ja-JP" altLang="en-US" sz="2000" dirty="0"/>
              <a:t>【4ページ目　つづき】</a:t>
            </a:r>
          </a:p>
          <a:p>
            <a:pPr marL="809625" indent="-809625"/>
            <a:r>
              <a:rPr lang="ja-JP" altLang="en-US" sz="2000" dirty="0">
                <a:solidFill>
                  <a:srgbClr val="1C539A"/>
                </a:solidFill>
              </a:rPr>
              <a:t>Sota　：「いいえ、そんなにきれいなオノでもありません。」</a:t>
            </a: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みんな：「では、このオノか？」</a:t>
            </a:r>
          </a:p>
          <a:p>
            <a:pPr marL="809625" indent="-809625"/>
            <a:r>
              <a:rPr lang="ja-JP" altLang="en-US" sz="2000" dirty="0">
                <a:solidFill>
                  <a:srgbClr val="C00000"/>
                </a:solidFill>
              </a:rPr>
              <a:t>みんな：めがみさまが３番目に見せたのは、古くてきたないオノでした。</a:t>
            </a:r>
          </a:p>
          <a:p>
            <a:pPr marL="896938" indent="-896938"/>
            <a:r>
              <a:rPr lang="ja-JP" altLang="en-US" sz="2000" dirty="0">
                <a:solidFill>
                  <a:srgbClr val="1C539A"/>
                </a:solidFill>
              </a:rPr>
              <a:t>Sota　：「そうです。ひろってくださって、ありがとうございます。」</a:t>
            </a:r>
          </a:p>
          <a:p>
            <a:endParaRPr lang="ja-JP" altLang="en-US" sz="2000" dirty="0"/>
          </a:p>
          <a:p>
            <a:r>
              <a:rPr lang="ja-JP" altLang="en-US" sz="2000" dirty="0"/>
              <a:t>【5ページ目】</a:t>
            </a: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みんな：「そうか、おまえは正直だな」</a:t>
            </a:r>
          </a:p>
          <a:p>
            <a:pPr marL="809625" indent="-809625"/>
            <a:r>
              <a:rPr lang="ja-JP" altLang="en-US" sz="2000" dirty="0">
                <a:solidFill>
                  <a:srgbClr val="1C539A"/>
                </a:solidFill>
              </a:rPr>
              <a:t>Sota　：めがみさまは、正直な男に、すべてのオノをくれました。</a:t>
            </a:r>
          </a:p>
          <a:p>
            <a:r>
              <a:rPr lang="ja-JP" altLang="en-US" sz="2000" dirty="0">
                <a:solidFill>
                  <a:srgbClr val="C00000"/>
                </a:solidFill>
              </a:rPr>
              <a:t>みんな：正直な人にはやさしくしてくれます。</a:t>
            </a:r>
          </a:p>
          <a:p>
            <a:endParaRPr lang="ja-JP" altLang="en-US" sz="2000" dirty="0"/>
          </a:p>
          <a:p>
            <a:r>
              <a:rPr lang="ja-JP" altLang="en-US" sz="2000" dirty="0"/>
              <a:t>【6ページ目】</a:t>
            </a:r>
          </a:p>
          <a:p>
            <a:r>
              <a:rPr lang="ja-JP" altLang="en-US" sz="2000" dirty="0">
                <a:solidFill>
                  <a:srgbClr val="1C539A"/>
                </a:solidFill>
              </a:rPr>
              <a:t>Sota　：おしまい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687F55F-3163-4486-91FC-273000845E3D}"/>
              </a:ext>
            </a:extLst>
          </p:cNvPr>
          <p:cNvGrpSpPr/>
          <p:nvPr/>
        </p:nvGrpSpPr>
        <p:grpSpPr>
          <a:xfrm>
            <a:off x="5521227" y="2030564"/>
            <a:ext cx="1014317" cy="4549915"/>
            <a:chOff x="5521227" y="2030564"/>
            <a:chExt cx="1014317" cy="4549915"/>
          </a:xfrm>
        </p:grpSpPr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851D8C6-54AA-4024-8DFB-F59E2E044027}"/>
                </a:ext>
              </a:extLst>
            </p:cNvPr>
            <p:cNvCxnSpPr>
              <a:cxnSpLocks/>
            </p:cNvCxnSpPr>
            <p:nvPr/>
          </p:nvCxnSpPr>
          <p:spPr>
            <a:xfrm>
              <a:off x="5521227" y="6580479"/>
              <a:ext cx="612000" cy="0"/>
            </a:xfrm>
            <a:prstGeom prst="line">
              <a:avLst/>
            </a:prstGeom>
            <a:ln w="762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4C4F4708-50AA-44E4-84ED-5AEF413517FA}"/>
                </a:ext>
              </a:extLst>
            </p:cNvPr>
            <p:cNvCxnSpPr>
              <a:cxnSpLocks/>
            </p:cNvCxnSpPr>
            <p:nvPr/>
          </p:nvCxnSpPr>
          <p:spPr>
            <a:xfrm>
              <a:off x="6139544" y="2030564"/>
              <a:ext cx="396000" cy="0"/>
            </a:xfrm>
            <a:prstGeom prst="line">
              <a:avLst/>
            </a:prstGeom>
            <a:ln w="76200" cap="rnd">
              <a:solidFill>
                <a:schemeClr val="tx1">
                  <a:lumMod val="50000"/>
                  <a:lumOff val="50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07020A6D-C362-4FD4-BD32-E35E2F4348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28658" y="2030564"/>
              <a:ext cx="10887" cy="4549915"/>
            </a:xfrm>
            <a:prstGeom prst="line">
              <a:avLst/>
            </a:prstGeom>
            <a:ln w="762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7077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843</TotalTime>
  <Words>246</Words>
  <Application>Microsoft Office PowerPoint</Application>
  <PresentationFormat>ワイド画面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UD デジタル 教科書体 NP-B</vt:lpstr>
      <vt:lpstr>游ゴシック</vt:lpstr>
      <vt:lpstr>Arial</vt:lpstr>
      <vt:lpstr>Office テーマ</vt:lpstr>
      <vt:lpstr>「きんのオノ、ぎんのオノ」のセリフ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2021-01-19T01:59:27Z</dcterms:modified>
  <cp:version>1</cp:version>
</cp:coreProperties>
</file>